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60093"/>
    <a:srgbClr val="33CC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6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8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4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8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8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8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3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6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8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7F0E-0274-4E39-9943-30D4EF36E2E1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69E6-2F21-4703-BB38-4FA19510A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395586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7030A0"/>
                </a:solidFill>
                <a:latin typeface="Monotype Corsiva" pitchFamily="66" charset="0"/>
              </a:rPr>
              <a:t>Магн</a:t>
            </a:r>
            <a:r>
              <a:rPr lang="uk-UA" sz="5400" b="1" dirty="0" err="1" smtClean="0">
                <a:solidFill>
                  <a:srgbClr val="7030A0"/>
                </a:solidFill>
                <a:latin typeface="Monotype Corsiva" pitchFamily="66" charset="0"/>
              </a:rPr>
              <a:t>ітний</a:t>
            </a:r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 запис інформації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Картинки по запросу магнітний запис інформац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6" y="4005064"/>
            <a:ext cx="2483768" cy="2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и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2" y="155679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A50021"/>
                </a:solidFill>
                <a:latin typeface="Monotype Corsiva" pitchFamily="66" charset="0"/>
              </a:rPr>
              <a:t>Дякую за увагу.</a:t>
            </a:r>
            <a:endParaRPr lang="ru-RU" sz="6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50851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 smtClean="0">
                <a:latin typeface="Monotype Corsiva" pitchFamily="66" charset="0"/>
              </a:rPr>
              <a:t>Презитанцію</a:t>
            </a:r>
            <a:r>
              <a:rPr lang="uk-UA" b="1" dirty="0" smtClean="0">
                <a:latin typeface="Monotype Corsiva" pitchFamily="66" charset="0"/>
              </a:rPr>
              <a:t> підготував учень 9-В класу Рибачук Богдан.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AutoShape 14" descr="Картинки по запросу картинки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Картинки по запросу картинки для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1" name="Picture 21" descr="Картинки по запросу фіз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8680"/>
            <a:ext cx="1836887" cy="18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Картинки по запросу фіз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2983"/>
            <a:ext cx="1768057" cy="17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312737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Monotype Corsiva" pitchFamily="66" charset="0"/>
              </a:rPr>
              <a:t>Введення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001" y="167835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92D050"/>
                </a:solidFill>
              </a:rPr>
              <a:t>Перші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вказівки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можливість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реєстрації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електричних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сигналів</a:t>
            </a:r>
            <a:r>
              <a:rPr lang="ru-RU" dirty="0" smtClean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магнітному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носії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відносяться</a:t>
            </a:r>
            <a:r>
              <a:rPr lang="ru-RU" dirty="0">
                <a:solidFill>
                  <a:srgbClr val="92D050"/>
                </a:solidFill>
              </a:rPr>
              <a:t> до 1887 р. (П. Жане) - 1888 р. (О. </a:t>
            </a:r>
            <a:r>
              <a:rPr lang="ru-RU" dirty="0" err="1">
                <a:solidFill>
                  <a:srgbClr val="92D050"/>
                </a:solidFill>
              </a:rPr>
              <a:t>Сміт</a:t>
            </a:r>
            <a:r>
              <a:rPr lang="ru-RU" dirty="0">
                <a:solidFill>
                  <a:srgbClr val="92D050"/>
                </a:solidFill>
              </a:rPr>
              <a:t>). </a:t>
            </a:r>
            <a:r>
              <a:rPr lang="ru-RU" dirty="0" err="1">
                <a:solidFill>
                  <a:srgbClr val="92D050"/>
                </a:solidFill>
              </a:rPr>
              <a:t>Однак</a:t>
            </a:r>
            <a:r>
              <a:rPr lang="ru-RU" dirty="0">
                <a:solidFill>
                  <a:srgbClr val="92D050"/>
                </a:solidFill>
              </a:rPr>
              <a:t>, перший </a:t>
            </a:r>
            <a:r>
              <a:rPr lang="ru-RU" dirty="0" err="1">
                <a:solidFill>
                  <a:srgbClr val="92D050"/>
                </a:solidFill>
              </a:rPr>
              <a:t>діючий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апарат</a:t>
            </a:r>
            <a:r>
              <a:rPr lang="ru-RU" dirty="0">
                <a:solidFill>
                  <a:srgbClr val="92D050"/>
                </a:solidFill>
              </a:rPr>
              <a:t> для </a:t>
            </a:r>
            <a:r>
              <a:rPr lang="ru-RU" dirty="0" err="1">
                <a:solidFill>
                  <a:srgbClr val="92D050"/>
                </a:solidFill>
              </a:rPr>
              <a:t>магнітного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запису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відтворення</a:t>
            </a:r>
            <a:r>
              <a:rPr lang="ru-RU" dirty="0">
                <a:solidFill>
                  <a:srgbClr val="92D050"/>
                </a:solidFill>
              </a:rPr>
              <a:t> звуку </a:t>
            </a:r>
            <a:r>
              <a:rPr lang="ru-RU" dirty="0" err="1">
                <a:solidFill>
                  <a:srgbClr val="92D050"/>
                </a:solidFill>
              </a:rPr>
              <a:t>був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створений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датським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інженером</a:t>
            </a:r>
            <a:r>
              <a:rPr lang="ru-RU" dirty="0">
                <a:solidFill>
                  <a:srgbClr val="92D050"/>
                </a:solidFill>
              </a:rPr>
              <a:t> Вольдемаром </a:t>
            </a:r>
            <a:r>
              <a:rPr lang="ru-RU" dirty="0" err="1">
                <a:solidFill>
                  <a:srgbClr val="92D050"/>
                </a:solidFill>
              </a:rPr>
              <a:t>Поульсеном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5" name="AutoShape 2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Вальдемар Поульсен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9938"/>
            <a:ext cx="2160240" cy="301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9227" y="406705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Апарат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названий 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телеграфоном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запатентований</a:t>
            </a:r>
            <a:r>
              <a:rPr lang="ru-RU" dirty="0">
                <a:solidFill>
                  <a:srgbClr val="FFFF00"/>
                </a:solidFill>
              </a:rPr>
              <a:t> в 1898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. В </a:t>
            </a:r>
            <a:r>
              <a:rPr lang="ru-RU" dirty="0" err="1">
                <a:solidFill>
                  <a:srgbClr val="FFFF00"/>
                </a:solidFill>
              </a:rPr>
              <a:t>якості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носія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апараті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використана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сталевий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дріт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діаметром</a:t>
            </a:r>
            <a:r>
              <a:rPr lang="ru-RU" dirty="0">
                <a:solidFill>
                  <a:srgbClr val="FFFF00"/>
                </a:solidFill>
              </a:rPr>
              <a:t> 0.5 - 1.0 мм, намотана на </a:t>
            </a:r>
            <a:r>
              <a:rPr lang="ru-RU" dirty="0" err="1">
                <a:solidFill>
                  <a:srgbClr val="FFFF00"/>
                </a:solidFill>
              </a:rPr>
              <a:t>немагнітний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циліндр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діаметр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якого</a:t>
            </a:r>
            <a:r>
              <a:rPr lang="ru-RU" dirty="0">
                <a:solidFill>
                  <a:srgbClr val="FFFF00"/>
                </a:solidFill>
              </a:rPr>
              <a:t> 120 мм і </a:t>
            </a:r>
            <a:r>
              <a:rPr lang="ru-RU" dirty="0" err="1">
                <a:solidFill>
                  <a:srgbClr val="FFFF00"/>
                </a:solidFill>
              </a:rPr>
              <a:t>довжина</a:t>
            </a:r>
            <a:r>
              <a:rPr lang="ru-RU" dirty="0">
                <a:solidFill>
                  <a:srgbClr val="FFFF00"/>
                </a:solidFill>
              </a:rPr>
              <a:t> 380 мм.</a:t>
            </a:r>
          </a:p>
        </p:txBody>
      </p:sp>
      <p:pic>
        <p:nvPicPr>
          <p:cNvPr id="2063" name="Picture 15" descr="Картинки по запросу телегра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5028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180" y="6926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процесі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запису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валик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обертався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друкарська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головка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ковзала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витків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дроту,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намагнічуючись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Сталева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дріт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володіла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низькою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коерцитивною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силою,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високою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залишковою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індукцією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і великим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діаметром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дозволило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здійснити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магніту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запис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без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посилення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сигналів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 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джерела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сигналів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використовувався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вугільний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мікрофон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а при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відтворенні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головка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з'єднувалася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телефоном.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906910" cy="28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769" y="3645024"/>
            <a:ext cx="3979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Швидкість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руху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носія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близько</a:t>
            </a:r>
            <a:r>
              <a:rPr lang="ru-RU" dirty="0">
                <a:solidFill>
                  <a:srgbClr val="FF0000"/>
                </a:solidFill>
              </a:rPr>
              <a:t> 2 м / с. </a:t>
            </a:r>
            <a:r>
              <a:rPr lang="ru-RU" dirty="0" err="1">
                <a:solidFill>
                  <a:srgbClr val="FF0000"/>
                </a:solidFill>
              </a:rPr>
              <a:t>Основним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недоліком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сталевого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носія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була</a:t>
            </a:r>
            <a:r>
              <a:rPr lang="ru-RU" dirty="0">
                <a:solidFill>
                  <a:srgbClr val="FF0000"/>
                </a:solidFill>
              </a:rPr>
              <a:t> велика </a:t>
            </a:r>
            <a:r>
              <a:rPr lang="ru-RU" dirty="0" err="1" smtClean="0">
                <a:solidFill>
                  <a:srgbClr val="FF0000"/>
                </a:solidFill>
              </a:rPr>
              <a:t>маса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одиницю</a:t>
            </a:r>
            <a:r>
              <a:rPr lang="ru-RU" dirty="0">
                <a:solidFill>
                  <a:srgbClr val="FF0000"/>
                </a:solidFill>
              </a:rPr>
              <a:t> часу </a:t>
            </a:r>
            <a:r>
              <a:rPr lang="ru-RU" dirty="0" err="1">
                <a:solidFill>
                  <a:srgbClr val="FF0000"/>
                </a:solidFill>
              </a:rPr>
              <a:t>запису</a:t>
            </a:r>
            <a:r>
              <a:rPr lang="ru-RU" dirty="0">
                <a:solidFill>
                  <a:srgbClr val="FF0000"/>
                </a:solidFill>
              </a:rPr>
              <a:t> (у 1908 р. на </a:t>
            </a:r>
            <a:r>
              <a:rPr lang="ru-RU" dirty="0" err="1">
                <a:solidFill>
                  <a:srgbClr val="FF0000"/>
                </a:solidFill>
              </a:rPr>
              <a:t>запис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доповідей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конференції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Копенгагені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протягом</a:t>
            </a:r>
            <a:r>
              <a:rPr lang="ru-RU" dirty="0">
                <a:solidFill>
                  <a:srgbClr val="FF0000"/>
                </a:solidFill>
              </a:rPr>
              <a:t> 14 годин </a:t>
            </a:r>
            <a:r>
              <a:rPr lang="ru-RU" dirty="0" err="1">
                <a:solidFill>
                  <a:srgbClr val="FF0000"/>
                </a:solidFill>
              </a:rPr>
              <a:t>було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витрачено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близько</a:t>
            </a:r>
            <a:r>
              <a:rPr lang="ru-RU" dirty="0">
                <a:solidFill>
                  <a:srgbClr val="FF0000"/>
                </a:solidFill>
              </a:rPr>
              <a:t> 100 кг дроту).</a:t>
            </a:r>
          </a:p>
        </p:txBody>
      </p:sp>
      <p:pic>
        <p:nvPicPr>
          <p:cNvPr id="3076" name="Picture 4" descr="Картинки по запросу телегра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83" y="692696"/>
            <a:ext cx="3350447" cy="21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5092" y="764704"/>
            <a:ext cx="403244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 1925 р. І.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Крейчману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СРСР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) і в 1928 р. Ф.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Пфлеймеру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імеччина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патенти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 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носій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гнучкої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немагнітної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, на яку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завдано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шар 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феромагнітного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порошку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1932р.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стрічку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ацетілцелулези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шар - 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карбонільного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У 1934р.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фірма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 «IG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Farben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випустила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промислову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партію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магнітної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же час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підсилювачі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сигналів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кільцеві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магнітні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сигналів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порошкові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магнітофон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апаратура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магнітного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радіомовленні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40-х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a-referat.com/dopc548945.z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-120650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магнітна стрі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магнітна стріч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магнітна стріч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431157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Картинки по запросу магнітоф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40" y="3815126"/>
            <a:ext cx="3178324" cy="19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6318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50-ті роки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минулого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інтенсивного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магнітного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запису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 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Розпочато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випуск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побутових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магнітофонів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(один з перших -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котушковий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магнітофон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Дніпро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»). З 1952 р.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магнітну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запис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починають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застосовувати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для 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зберігання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в ЕОМ. З 1956 р.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магнітофони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почали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застосовувати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запису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телевізійних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програм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З 1962 р. для </a:t>
            </a:r>
            <a:r>
              <a:rPr lang="ru-RU" dirty="0" err="1">
                <a:solidFill>
                  <a:srgbClr val="FFC000"/>
                </a:solidFill>
              </a:rPr>
              <a:t>зберігання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інформації</a:t>
            </a:r>
            <a:r>
              <a:rPr lang="ru-RU" dirty="0">
                <a:solidFill>
                  <a:srgbClr val="FFC000"/>
                </a:solidFill>
              </a:rPr>
              <a:t> в ЕОМ </a:t>
            </a:r>
            <a:r>
              <a:rPr lang="ru-RU" dirty="0" err="1">
                <a:solidFill>
                  <a:srgbClr val="FFC000"/>
                </a:solidFill>
              </a:rPr>
              <a:t>починають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використовувати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магнітні</a:t>
            </a:r>
            <a:r>
              <a:rPr lang="ru-RU" dirty="0">
                <a:solidFill>
                  <a:srgbClr val="FFC000"/>
                </a:solidFill>
              </a:rPr>
              <a:t> диски. У 1963 р </a:t>
            </a:r>
            <a:r>
              <a:rPr lang="ru-RU" dirty="0" err="1">
                <a:solidFill>
                  <a:srgbClr val="FFC000"/>
                </a:solidFill>
              </a:rPr>
              <a:t>фірма</a:t>
            </a:r>
            <a:r>
              <a:rPr lang="ru-RU" dirty="0">
                <a:solidFill>
                  <a:srgbClr val="FFC000"/>
                </a:solidFill>
              </a:rPr>
              <a:t> «</a:t>
            </a:r>
            <a:r>
              <a:rPr lang="en-US" dirty="0">
                <a:solidFill>
                  <a:srgbClr val="FFC000"/>
                </a:solidFill>
              </a:rPr>
              <a:t>Philips» </a:t>
            </a:r>
            <a:r>
              <a:rPr lang="ru-RU" dirty="0" err="1">
                <a:solidFill>
                  <a:srgbClr val="FFC000"/>
                </a:solidFill>
              </a:rPr>
              <a:t>розробила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випустила</a:t>
            </a:r>
            <a:r>
              <a:rPr lang="ru-RU" dirty="0">
                <a:solidFill>
                  <a:srgbClr val="FFC000"/>
                </a:solidFill>
              </a:rPr>
              <a:t> компакт-</a:t>
            </a:r>
            <a:r>
              <a:rPr lang="ru-RU" dirty="0" err="1">
                <a:solidFill>
                  <a:srgbClr val="FFC000"/>
                </a:solidFill>
              </a:rPr>
              <a:t>касету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з'являються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касетні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магнітофони</a:t>
            </a:r>
            <a:r>
              <a:rPr lang="ru-RU" dirty="0">
                <a:solidFill>
                  <a:srgbClr val="FFC000"/>
                </a:solidFill>
              </a:rPr>
              <a:t>. У 1967 р. </a:t>
            </a:r>
            <a:r>
              <a:rPr lang="ru-RU" dirty="0" err="1">
                <a:solidFill>
                  <a:srgbClr val="FFC000"/>
                </a:solidFill>
              </a:rPr>
              <a:t>випущений</a:t>
            </a:r>
            <a:r>
              <a:rPr lang="ru-RU" dirty="0">
                <a:solidFill>
                  <a:srgbClr val="FFC000"/>
                </a:solidFill>
              </a:rPr>
              <a:t> перший в СРСР </a:t>
            </a:r>
            <a:r>
              <a:rPr lang="ru-RU" dirty="0" err="1">
                <a:solidFill>
                  <a:srgbClr val="FFC000"/>
                </a:solidFill>
              </a:rPr>
              <a:t>касетний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магнітофон</a:t>
            </a:r>
            <a:r>
              <a:rPr lang="ru-RU" dirty="0">
                <a:solidFill>
                  <a:srgbClr val="FFC000"/>
                </a:solidFill>
              </a:rPr>
              <a:t> «Десна».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 1965 р.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технічній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лабораторії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японської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радіомовної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NHK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розпочато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планомірні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звукозапису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застосуванням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імпульсно-кодової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модуляції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в 1967 р.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продемонстрований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перший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цифровий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звукозаписний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апарат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/>
              <a:t>У 1984 р.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 - </a:t>
            </a:r>
            <a:r>
              <a:rPr lang="ru-RU" dirty="0" err="1"/>
              <a:t>магнітний</a:t>
            </a:r>
            <a:r>
              <a:rPr lang="ru-RU" dirty="0"/>
              <a:t> диск для </a:t>
            </a:r>
            <a:r>
              <a:rPr lang="ru-RU" u="sng" dirty="0" smtClean="0"/>
              <a:t>перпендикулярного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</a:t>
            </a:r>
            <a:r>
              <a:rPr lang="ru-RU" dirty="0" err="1"/>
              <a:t>запису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(теоретично - до 20000 </a:t>
            </a:r>
            <a:r>
              <a:rPr lang="ru-RU" dirty="0" err="1"/>
              <a:t>біт</a:t>
            </a:r>
            <a:r>
              <a:rPr lang="ru-RU" dirty="0"/>
              <a:t> / мм) 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/>
              <a:t>.</a:t>
            </a:r>
          </a:p>
        </p:txBody>
      </p:sp>
      <p:pic>
        <p:nvPicPr>
          <p:cNvPr id="5122" name="Picture 2" descr="Картинки по запросу ди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22196"/>
            <a:ext cx="1797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звуковий апар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14" y="3573016"/>
            <a:ext cx="1613371" cy="161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У </a:t>
            </a:r>
            <a:r>
              <a:rPr lang="ru-RU" dirty="0" err="1">
                <a:solidFill>
                  <a:srgbClr val="92D050"/>
                </a:solidFill>
              </a:rPr>
              <a:t>другій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половині</a:t>
            </a:r>
            <a:r>
              <a:rPr lang="ru-RU" dirty="0">
                <a:solidFill>
                  <a:srgbClr val="92D050"/>
                </a:solidFill>
              </a:rPr>
              <a:t> 80-х </a:t>
            </a:r>
            <a:r>
              <a:rPr lang="ru-RU" dirty="0" err="1">
                <a:solidFill>
                  <a:srgbClr val="92D050"/>
                </a:solidFill>
              </a:rPr>
              <a:t>р.р</a:t>
            </a:r>
            <a:r>
              <a:rPr lang="ru-RU" dirty="0">
                <a:solidFill>
                  <a:srgbClr val="92D050"/>
                </a:solidFill>
              </a:rPr>
              <a:t>. </a:t>
            </a:r>
            <a:r>
              <a:rPr lang="ru-RU" dirty="0" err="1">
                <a:solidFill>
                  <a:srgbClr val="92D050"/>
                </a:solidFill>
              </a:rPr>
              <a:t>з'являються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побутові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відеомагнітофони</a:t>
            </a:r>
            <a:r>
              <a:rPr lang="ru-RU" dirty="0">
                <a:solidFill>
                  <a:srgbClr val="92D050"/>
                </a:solidFill>
              </a:rPr>
              <a:t> (перший </a:t>
            </a:r>
            <a:r>
              <a:rPr lang="ru-RU" dirty="0" err="1">
                <a:solidFill>
                  <a:srgbClr val="92D050"/>
                </a:solidFill>
              </a:rPr>
              <a:t>вітчизняний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відеомагнітофон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побутового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призначення</a:t>
            </a:r>
            <a:r>
              <a:rPr lang="ru-RU" dirty="0">
                <a:solidFill>
                  <a:srgbClr val="92D050"/>
                </a:solidFill>
              </a:rPr>
              <a:t> - «</a:t>
            </a:r>
            <a:r>
              <a:rPr lang="ru-RU" dirty="0" err="1">
                <a:solidFill>
                  <a:srgbClr val="92D050"/>
                </a:solidFill>
              </a:rPr>
              <a:t>Електроніка</a:t>
            </a:r>
            <a:r>
              <a:rPr lang="ru-RU" dirty="0">
                <a:solidFill>
                  <a:srgbClr val="92D050"/>
                </a:solidFill>
              </a:rPr>
              <a:t> ВМ-12»). У 1987 р. </a:t>
            </a:r>
            <a:r>
              <a:rPr lang="ru-RU" dirty="0" err="1">
                <a:solidFill>
                  <a:srgbClr val="92D050"/>
                </a:solidFill>
              </a:rPr>
              <a:t>прийнятий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dirty="0" smtClean="0">
                <a:solidFill>
                  <a:srgbClr val="92D050"/>
                </a:solidFill>
              </a:rPr>
              <a:t>стандарт на </a:t>
            </a:r>
            <a:r>
              <a:rPr lang="ru-RU" dirty="0">
                <a:solidFill>
                  <a:srgbClr val="92D050"/>
                </a:solidFill>
              </a:rPr>
              <a:t>систему цифрового </a:t>
            </a:r>
            <a:r>
              <a:rPr lang="ru-RU" dirty="0" err="1">
                <a:solidFill>
                  <a:srgbClr val="92D050"/>
                </a:solidFill>
              </a:rPr>
              <a:t>запису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R - DAT (Digital Audio Tape) </a:t>
            </a:r>
            <a:r>
              <a:rPr lang="ru-RU" dirty="0">
                <a:solidFill>
                  <a:srgbClr val="92D050"/>
                </a:solidFill>
              </a:rPr>
              <a:t>і </a:t>
            </a:r>
            <a:r>
              <a:rPr lang="ru-RU" dirty="0" err="1">
                <a:solidFill>
                  <a:srgbClr val="92D050"/>
                </a:solidFill>
              </a:rPr>
              <a:t>почався</a:t>
            </a:r>
            <a:r>
              <a:rPr lang="ru-RU" dirty="0">
                <a:solidFill>
                  <a:srgbClr val="92D050"/>
                </a:solidFill>
              </a:rPr>
              <a:t> продаж </a:t>
            </a:r>
            <a:r>
              <a:rPr lang="ru-RU" dirty="0" err="1">
                <a:solidFill>
                  <a:srgbClr val="92D050"/>
                </a:solidFill>
              </a:rPr>
              <a:t>цифрових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магнітофонів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У </a:t>
            </a:r>
            <a:r>
              <a:rPr lang="ru-RU" dirty="0" err="1">
                <a:solidFill>
                  <a:srgbClr val="92D050"/>
                </a:solidFill>
              </a:rPr>
              <a:t>цей</a:t>
            </a:r>
            <a:r>
              <a:rPr lang="ru-RU" dirty="0">
                <a:solidFill>
                  <a:srgbClr val="92D050"/>
                </a:solidFill>
              </a:rPr>
              <a:t> же час </a:t>
            </a:r>
            <a:r>
              <a:rPr lang="ru-RU" dirty="0" err="1">
                <a:solidFill>
                  <a:srgbClr val="92D050"/>
                </a:solidFill>
              </a:rPr>
              <a:t>завдяки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спільним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зусиллям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err="1" smtClean="0">
                <a:solidFill>
                  <a:srgbClr val="92D050"/>
                </a:solidFill>
              </a:rPr>
              <a:t>фірм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PHILIPS </a:t>
            </a:r>
            <a:r>
              <a:rPr lang="ru-RU" dirty="0">
                <a:solidFill>
                  <a:srgbClr val="92D050"/>
                </a:solidFill>
              </a:rPr>
              <a:t>та </a:t>
            </a:r>
            <a:r>
              <a:rPr lang="en-US" dirty="0">
                <a:solidFill>
                  <a:srgbClr val="92D050"/>
                </a:solidFill>
              </a:rPr>
              <a:t>SONY </a:t>
            </a:r>
            <a:r>
              <a:rPr lang="ru-RU" dirty="0" err="1">
                <a:solidFill>
                  <a:srgbClr val="92D050"/>
                </a:solidFill>
              </a:rPr>
              <a:t>розроблений</a:t>
            </a:r>
            <a:r>
              <a:rPr lang="ru-RU" dirty="0">
                <a:solidFill>
                  <a:srgbClr val="92D050"/>
                </a:solidFill>
              </a:rPr>
              <a:t> стандарт </a:t>
            </a:r>
            <a:r>
              <a:rPr lang="ru-RU" dirty="0" err="1">
                <a:solidFill>
                  <a:srgbClr val="92D050"/>
                </a:solidFill>
              </a:rPr>
              <a:t>оптичного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запису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сигналів</a:t>
            </a:r>
            <a:r>
              <a:rPr lang="ru-RU" dirty="0">
                <a:solidFill>
                  <a:srgbClr val="92D050"/>
                </a:solidFill>
              </a:rPr>
              <a:t> на </a:t>
            </a:r>
            <a:r>
              <a:rPr lang="ru-RU" dirty="0" smtClean="0">
                <a:solidFill>
                  <a:srgbClr val="92D050"/>
                </a:solidFill>
              </a:rPr>
              <a:t>компакт-диск (</a:t>
            </a:r>
            <a:r>
              <a:rPr lang="en-US" dirty="0">
                <a:solidFill>
                  <a:srgbClr val="92D050"/>
                </a:solidFill>
              </a:rPr>
              <a:t>CD) </a:t>
            </a:r>
            <a:r>
              <a:rPr lang="ru-RU" dirty="0">
                <a:solidFill>
                  <a:srgbClr val="92D050"/>
                </a:solidFill>
              </a:rPr>
              <a:t>і </a:t>
            </a:r>
            <a:r>
              <a:rPr lang="ru-RU" dirty="0" err="1">
                <a:solidFill>
                  <a:srgbClr val="92D050"/>
                </a:solidFill>
              </a:rPr>
              <a:t>розпочато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випуск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u="sng" dirty="0" err="1" smtClean="0">
                <a:solidFill>
                  <a:srgbClr val="92D050"/>
                </a:solidFill>
              </a:rPr>
              <a:t>відповідної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апаратури</a:t>
            </a:r>
            <a:r>
              <a:rPr lang="ru-RU" dirty="0">
                <a:solidFill>
                  <a:srgbClr val="92D050"/>
                </a:solidFill>
              </a:rPr>
              <a:t>. Система «компакт-диск» (а </a:t>
            </a:r>
            <a:r>
              <a:rPr lang="ru-RU" dirty="0" err="1">
                <a:solidFill>
                  <a:srgbClr val="92D050"/>
                </a:solidFill>
              </a:rPr>
              <a:t>згодом</a:t>
            </a:r>
            <a:r>
              <a:rPr lang="ru-RU" dirty="0">
                <a:solidFill>
                  <a:srgbClr val="92D050"/>
                </a:solidFill>
              </a:rPr>
              <a:t> і система </a:t>
            </a:r>
            <a:r>
              <a:rPr lang="en-US" dirty="0">
                <a:solidFill>
                  <a:srgbClr val="92D050"/>
                </a:solidFill>
              </a:rPr>
              <a:t>DVD) </a:t>
            </a:r>
            <a:r>
              <a:rPr lang="ru-RU" dirty="0">
                <a:solidFill>
                  <a:srgbClr val="92D050"/>
                </a:solidFill>
              </a:rPr>
              <a:t>почала </a:t>
            </a:r>
            <a:r>
              <a:rPr lang="ru-RU" dirty="0" err="1">
                <a:solidFill>
                  <a:srgbClr val="92D050"/>
                </a:solidFill>
              </a:rPr>
              <a:t>витісняти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системи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магнітного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запису</a:t>
            </a:r>
            <a:r>
              <a:rPr lang="ru-RU" dirty="0"/>
              <a:t>.</a:t>
            </a:r>
          </a:p>
        </p:txBody>
      </p:sp>
      <p:pic>
        <p:nvPicPr>
          <p:cNvPr id="6146" name="Picture 2" descr="Картинки по запросу цифровий магніто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6089"/>
            <a:ext cx="2846065" cy="21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омпакт ди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38" y="2884303"/>
            <a:ext cx="3120006" cy="23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D60093"/>
                </a:solidFill>
              </a:rPr>
              <a:t>Однак</a:t>
            </a:r>
            <a:r>
              <a:rPr lang="ru-RU" dirty="0">
                <a:solidFill>
                  <a:srgbClr val="D60093"/>
                </a:solidFill>
              </a:rPr>
              <a:t>, і </a:t>
            </a:r>
            <a:r>
              <a:rPr lang="ru-RU" dirty="0" err="1">
                <a:solidFill>
                  <a:srgbClr val="D60093"/>
                </a:solidFill>
              </a:rPr>
              <a:t>сьогодні</a:t>
            </a:r>
            <a:r>
              <a:rPr lang="ru-RU" dirty="0">
                <a:solidFill>
                  <a:srgbClr val="D60093"/>
                </a:solidFill>
              </a:rPr>
              <a:t> на </a:t>
            </a:r>
            <a:r>
              <a:rPr lang="ru-RU" dirty="0" err="1">
                <a:solidFill>
                  <a:srgbClr val="D60093"/>
                </a:solidFill>
              </a:rPr>
              <a:t>студіях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радіо</a:t>
            </a:r>
            <a:r>
              <a:rPr lang="ru-RU" dirty="0">
                <a:solidFill>
                  <a:srgbClr val="D60093"/>
                </a:solidFill>
              </a:rPr>
              <a:t>-і </a:t>
            </a:r>
            <a:r>
              <a:rPr lang="ru-RU" dirty="0" err="1">
                <a:solidFill>
                  <a:srgbClr val="D60093"/>
                </a:solidFill>
              </a:rPr>
              <a:t>телевізійного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мовлення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зберігається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величезна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кількість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фонограм</a:t>
            </a:r>
            <a:r>
              <a:rPr lang="ru-RU" dirty="0">
                <a:solidFill>
                  <a:srgbClr val="D60093"/>
                </a:solidFill>
              </a:rPr>
              <a:t> і </a:t>
            </a:r>
            <a:r>
              <a:rPr lang="ru-RU" dirty="0" err="1">
                <a:solidFill>
                  <a:srgbClr val="D60093"/>
                </a:solidFill>
              </a:rPr>
              <a:t>відеофільмів</a:t>
            </a:r>
            <a:r>
              <a:rPr lang="ru-RU" dirty="0">
                <a:solidFill>
                  <a:srgbClr val="D60093"/>
                </a:solidFill>
              </a:rPr>
              <a:t>, </a:t>
            </a:r>
            <a:r>
              <a:rPr lang="ru-RU" dirty="0" err="1">
                <a:solidFill>
                  <a:srgbClr val="D60093"/>
                </a:solidFill>
              </a:rPr>
              <a:t>експлуатується</a:t>
            </a:r>
            <a:r>
              <a:rPr lang="ru-RU" dirty="0">
                <a:solidFill>
                  <a:srgbClr val="D60093"/>
                </a:solidFill>
              </a:rPr>
              <a:t> велика </a:t>
            </a:r>
            <a:r>
              <a:rPr lang="ru-RU" dirty="0" err="1">
                <a:solidFill>
                  <a:srgbClr val="D60093"/>
                </a:solidFill>
              </a:rPr>
              <a:t>кількість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магнітофонів</a:t>
            </a:r>
            <a:r>
              <a:rPr lang="ru-RU" dirty="0">
                <a:solidFill>
                  <a:srgbClr val="D60093"/>
                </a:solidFill>
              </a:rPr>
              <a:t>.</a:t>
            </a:r>
          </a:p>
          <a:p>
            <a:r>
              <a:rPr lang="ru-RU" dirty="0">
                <a:solidFill>
                  <a:srgbClr val="D60093"/>
                </a:solidFill>
              </a:rPr>
              <a:t>На </a:t>
            </a:r>
            <a:r>
              <a:rPr lang="ru-RU" dirty="0" err="1">
                <a:solidFill>
                  <a:srgbClr val="D60093"/>
                </a:solidFill>
              </a:rPr>
              <a:t>студіях</a:t>
            </a:r>
            <a:r>
              <a:rPr lang="ru-RU" dirty="0">
                <a:solidFill>
                  <a:srgbClr val="D60093"/>
                </a:solidFill>
              </a:rPr>
              <a:t> і в </a:t>
            </a:r>
            <a:r>
              <a:rPr lang="ru-RU" dirty="0" err="1">
                <a:solidFill>
                  <a:srgbClr val="D60093"/>
                </a:solidFill>
              </a:rPr>
              <a:t>побуті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використовуються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відеокамери</a:t>
            </a:r>
            <a:r>
              <a:rPr lang="ru-RU" dirty="0">
                <a:solidFill>
                  <a:srgbClr val="D60093"/>
                </a:solidFill>
              </a:rPr>
              <a:t>. У </a:t>
            </a:r>
            <a:r>
              <a:rPr lang="ru-RU" dirty="0" err="1">
                <a:solidFill>
                  <a:srgbClr val="D60093"/>
                </a:solidFill>
              </a:rPr>
              <a:t>обчислювальних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пристроях</a:t>
            </a:r>
            <a:r>
              <a:rPr lang="ru-RU" dirty="0">
                <a:solidFill>
                  <a:srgbClr val="D60093"/>
                </a:solidFill>
              </a:rPr>
              <a:t> широко </a:t>
            </a:r>
            <a:r>
              <a:rPr lang="ru-RU" dirty="0" err="1">
                <a:solidFill>
                  <a:srgbClr val="D60093"/>
                </a:solidFill>
              </a:rPr>
              <a:t>застосовується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зберігання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інформації</a:t>
            </a:r>
            <a:r>
              <a:rPr lang="ru-RU" dirty="0">
                <a:solidFill>
                  <a:srgbClr val="D60093"/>
                </a:solidFill>
              </a:rPr>
              <a:t> на </a:t>
            </a:r>
            <a:r>
              <a:rPr lang="ru-RU" dirty="0" err="1">
                <a:solidFill>
                  <a:srgbClr val="D60093"/>
                </a:solidFill>
              </a:rPr>
              <a:t>жорстких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магнітних</a:t>
            </a:r>
            <a:r>
              <a:rPr lang="ru-RU" dirty="0">
                <a:solidFill>
                  <a:srgbClr val="D60093"/>
                </a:solidFill>
              </a:rPr>
              <a:t> дисках. Тому в </a:t>
            </a:r>
            <a:r>
              <a:rPr lang="ru-RU" dirty="0" err="1">
                <a:solidFill>
                  <a:srgbClr val="D60093"/>
                </a:solidFill>
              </a:rPr>
              <a:t>наші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дні</a:t>
            </a:r>
            <a:r>
              <a:rPr lang="ru-RU" dirty="0">
                <a:solidFill>
                  <a:srgbClr val="D60093"/>
                </a:solidFill>
              </a:rPr>
              <a:t> </a:t>
            </a:r>
            <a:r>
              <a:rPr lang="ru-RU" dirty="0" err="1">
                <a:solidFill>
                  <a:srgbClr val="D60093"/>
                </a:solidFill>
              </a:rPr>
              <a:t>магнітна</a:t>
            </a:r>
            <a:r>
              <a:rPr lang="ru-RU" dirty="0">
                <a:solidFill>
                  <a:srgbClr val="D60093"/>
                </a:solidFill>
              </a:rPr>
              <a:t> </a:t>
            </a:r>
            <a:r>
              <a:rPr lang="ru-RU" dirty="0" err="1">
                <a:solidFill>
                  <a:srgbClr val="D60093"/>
                </a:solidFill>
              </a:rPr>
              <a:t>запис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інформації</a:t>
            </a:r>
            <a:r>
              <a:rPr lang="ru-RU" dirty="0">
                <a:solidFill>
                  <a:srgbClr val="D60093"/>
                </a:solidFill>
              </a:rPr>
              <a:t> не </a:t>
            </a:r>
            <a:r>
              <a:rPr lang="ru-RU" dirty="0" err="1">
                <a:solidFill>
                  <a:srgbClr val="D60093"/>
                </a:solidFill>
              </a:rPr>
              <a:t>втрачає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своє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err="1">
                <a:solidFill>
                  <a:srgbClr val="D60093"/>
                </a:solidFill>
              </a:rPr>
              <a:t>значення</a:t>
            </a:r>
            <a:r>
              <a:rPr lang="ru-RU" dirty="0">
                <a:solidFill>
                  <a:srgbClr val="D60093"/>
                </a:solidFill>
              </a:rPr>
              <a:t>. </a:t>
            </a:r>
          </a:p>
        </p:txBody>
      </p:sp>
      <p:pic>
        <p:nvPicPr>
          <p:cNvPr id="7170" name="Picture 2" descr="Картинки по запросу радіосту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магнітний ди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10356"/>
            <a:ext cx="23812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диски компьютерн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85088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касе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85" y="4119868"/>
            <a:ext cx="24860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6030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A50021"/>
                </a:solidFill>
              </a:rPr>
              <a:t>Магнітний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запис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електричних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сигналів</a:t>
            </a:r>
            <a:r>
              <a:rPr lang="ru-RU" dirty="0">
                <a:solidFill>
                  <a:srgbClr val="A50021"/>
                </a:solidFill>
              </a:rPr>
              <a:t> заснована на </a:t>
            </a:r>
            <a:r>
              <a:rPr lang="ru-RU" dirty="0" err="1">
                <a:solidFill>
                  <a:srgbClr val="A50021"/>
                </a:solidFill>
              </a:rPr>
              <a:t>здатності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деяких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феромагнітних</a:t>
            </a:r>
            <a:r>
              <a:rPr lang="ru-RU" dirty="0">
                <a:solidFill>
                  <a:srgbClr val="A50021"/>
                </a:solidFill>
              </a:rPr>
              <a:t> </a:t>
            </a:r>
            <a:r>
              <a:rPr lang="ru-RU" dirty="0" err="1">
                <a:solidFill>
                  <a:srgbClr val="A50021"/>
                </a:solidFill>
              </a:rPr>
              <a:t>матеріалів</a:t>
            </a:r>
            <a:r>
              <a:rPr lang="ru-RU" dirty="0">
                <a:solidFill>
                  <a:srgbClr val="A50021"/>
                </a:solidFill>
              </a:rPr>
              <a:t> </a:t>
            </a:r>
            <a:r>
              <a:rPr lang="ru-RU" dirty="0" err="1">
                <a:solidFill>
                  <a:srgbClr val="A50021"/>
                </a:solidFill>
              </a:rPr>
              <a:t>намагнічуватися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під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дією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зовнішнього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магнітного</a:t>
            </a:r>
            <a:r>
              <a:rPr lang="ru-RU" dirty="0">
                <a:solidFill>
                  <a:srgbClr val="A50021"/>
                </a:solidFill>
              </a:rPr>
              <a:t> поля і </a:t>
            </a:r>
            <a:r>
              <a:rPr lang="ru-RU" dirty="0" err="1">
                <a:solidFill>
                  <a:srgbClr val="A50021"/>
                </a:solidFill>
              </a:rPr>
              <a:t>зберігати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набуту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намагніченість</a:t>
            </a:r>
            <a:r>
              <a:rPr lang="ru-RU" dirty="0">
                <a:solidFill>
                  <a:srgbClr val="A50021"/>
                </a:solidFill>
              </a:rPr>
              <a:t> практично </a:t>
            </a:r>
            <a:r>
              <a:rPr lang="ru-RU" dirty="0" err="1">
                <a:solidFill>
                  <a:srgbClr val="A50021"/>
                </a:solidFill>
              </a:rPr>
              <a:t>нескінченно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довго</a:t>
            </a:r>
            <a:r>
              <a:rPr lang="ru-RU" dirty="0">
                <a:solidFill>
                  <a:srgbClr val="A50021"/>
                </a:solidFill>
              </a:rPr>
              <a:t>. </a:t>
            </a:r>
            <a:r>
              <a:rPr lang="ru-RU" dirty="0" err="1">
                <a:solidFill>
                  <a:srgbClr val="A50021"/>
                </a:solidFill>
              </a:rPr>
              <a:t>Матеріали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що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володіють</a:t>
            </a:r>
            <a:r>
              <a:rPr lang="ru-RU" dirty="0">
                <a:solidFill>
                  <a:srgbClr val="A50021"/>
                </a:solidFill>
              </a:rPr>
              <a:t> такою </a:t>
            </a:r>
            <a:r>
              <a:rPr lang="ru-RU" dirty="0" err="1">
                <a:solidFill>
                  <a:srgbClr val="A50021"/>
                </a:solidFill>
              </a:rPr>
              <a:t>властивістю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називають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магнітно-жорсткими</a:t>
            </a:r>
            <a:r>
              <a:rPr lang="ru-RU" dirty="0">
                <a:solidFill>
                  <a:srgbClr val="A50021"/>
                </a:solidFill>
              </a:rPr>
              <a:t>.</a:t>
            </a:r>
          </a:p>
          <a:p>
            <a:r>
              <a:rPr lang="ru-RU" dirty="0" err="1">
                <a:solidFill>
                  <a:srgbClr val="CC6600"/>
                </a:solidFill>
              </a:rPr>
              <a:t>Процес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запису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здійснюється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наступним</a:t>
            </a:r>
            <a:r>
              <a:rPr lang="ru-RU" dirty="0">
                <a:solidFill>
                  <a:srgbClr val="CC6600"/>
                </a:solidFill>
              </a:rPr>
              <a:t> чином. </a:t>
            </a:r>
            <a:r>
              <a:rPr lang="ru-RU" dirty="0" err="1">
                <a:solidFill>
                  <a:srgbClr val="CC6600"/>
                </a:solidFill>
              </a:rPr>
              <a:t>Намагнічує</a:t>
            </a:r>
            <a:r>
              <a:rPr lang="ru-RU" dirty="0">
                <a:solidFill>
                  <a:srgbClr val="CC6600"/>
                </a:solidFill>
              </a:rPr>
              <a:t> поле </a:t>
            </a:r>
            <a:r>
              <a:rPr lang="ru-RU" dirty="0" err="1">
                <a:solidFill>
                  <a:srgbClr val="CC6600"/>
                </a:solidFill>
              </a:rPr>
              <a:t>створюється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електромагнітом</a:t>
            </a:r>
            <a:r>
              <a:rPr lang="ru-RU" dirty="0">
                <a:solidFill>
                  <a:srgbClr val="CC6600"/>
                </a:solidFill>
              </a:rPr>
              <a:t>, по </a:t>
            </a:r>
            <a:r>
              <a:rPr lang="ru-RU" dirty="0" err="1">
                <a:solidFill>
                  <a:srgbClr val="CC6600"/>
                </a:solidFill>
              </a:rPr>
              <a:t>обмотці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якого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протікає</a:t>
            </a:r>
            <a:r>
              <a:rPr lang="ru-RU" dirty="0">
                <a:solidFill>
                  <a:srgbClr val="CC6600"/>
                </a:solidFill>
              </a:rPr>
              <a:t> струм, </a:t>
            </a:r>
            <a:r>
              <a:rPr lang="ru-RU" dirty="0" err="1">
                <a:solidFill>
                  <a:srgbClr val="CC6600"/>
                </a:solidFill>
              </a:rPr>
              <a:t>що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змінюється</a:t>
            </a:r>
            <a:r>
              <a:rPr lang="ru-RU" dirty="0">
                <a:solidFill>
                  <a:srgbClr val="CC6600"/>
                </a:solidFill>
              </a:rPr>
              <a:t> в </a:t>
            </a:r>
            <a:r>
              <a:rPr lang="ru-RU" dirty="0" err="1">
                <a:solidFill>
                  <a:srgbClr val="CC6600"/>
                </a:solidFill>
              </a:rPr>
              <a:t>часі</a:t>
            </a:r>
            <a:r>
              <a:rPr lang="ru-RU" dirty="0">
                <a:solidFill>
                  <a:srgbClr val="CC6600"/>
                </a:solidFill>
              </a:rPr>
              <a:t> за законом </a:t>
            </a:r>
            <a:r>
              <a:rPr lang="ru-RU" dirty="0" err="1">
                <a:solidFill>
                  <a:srgbClr val="CC6600"/>
                </a:solidFill>
              </a:rPr>
              <a:t>записуваного</a:t>
            </a:r>
            <a:r>
              <a:rPr lang="ru-RU" dirty="0">
                <a:solidFill>
                  <a:srgbClr val="CC6600"/>
                </a:solidFill>
              </a:rPr>
              <a:t> сигналу. </a:t>
            </a:r>
            <a:r>
              <a:rPr lang="ru-RU" dirty="0" err="1">
                <a:solidFill>
                  <a:srgbClr val="CC6600"/>
                </a:solidFill>
              </a:rPr>
              <a:t>Цей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електромагніт</a:t>
            </a:r>
            <a:r>
              <a:rPr lang="ru-RU" dirty="0">
                <a:solidFill>
                  <a:srgbClr val="CC6600"/>
                </a:solidFill>
              </a:rPr>
              <a:t> є </a:t>
            </a:r>
            <a:r>
              <a:rPr lang="ru-RU" dirty="0" err="1">
                <a:solidFill>
                  <a:srgbClr val="CC6600"/>
                </a:solidFill>
              </a:rPr>
              <a:t>пишучим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елементом</a:t>
            </a:r>
            <a:r>
              <a:rPr lang="ru-RU" dirty="0">
                <a:solidFill>
                  <a:srgbClr val="CC6600"/>
                </a:solidFill>
              </a:rPr>
              <a:t>, </a:t>
            </a:r>
            <a:r>
              <a:rPr lang="ru-RU" dirty="0" err="1">
                <a:solidFill>
                  <a:srgbClr val="CC6600"/>
                </a:solidFill>
              </a:rPr>
              <a:t>його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називають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записуючої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голівкою</a:t>
            </a:r>
            <a:r>
              <a:rPr lang="ru-RU" dirty="0">
                <a:solidFill>
                  <a:srgbClr val="CC6600"/>
                </a:solidFill>
              </a:rPr>
              <a:t>.</a:t>
            </a:r>
          </a:p>
          <a:p>
            <a:r>
              <a:rPr lang="ru-RU" dirty="0" err="1">
                <a:solidFill>
                  <a:srgbClr val="CC6600"/>
                </a:solidFill>
              </a:rPr>
              <a:t>Конструкція</a:t>
            </a:r>
            <a:r>
              <a:rPr lang="ru-RU" dirty="0">
                <a:solidFill>
                  <a:srgbClr val="CC6600"/>
                </a:solidFill>
              </a:rPr>
              <a:t> головки </a:t>
            </a:r>
            <a:r>
              <a:rPr lang="ru-RU" dirty="0" err="1">
                <a:solidFill>
                  <a:srgbClr val="CC6600"/>
                </a:solidFill>
              </a:rPr>
              <a:t>така</a:t>
            </a:r>
            <a:r>
              <a:rPr lang="ru-RU" dirty="0">
                <a:solidFill>
                  <a:srgbClr val="CC6600"/>
                </a:solidFill>
              </a:rPr>
              <a:t>, </a:t>
            </a:r>
            <a:r>
              <a:rPr lang="ru-RU" dirty="0" err="1">
                <a:solidFill>
                  <a:srgbClr val="CC6600"/>
                </a:solidFill>
              </a:rPr>
              <a:t>що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її</a:t>
            </a:r>
            <a:r>
              <a:rPr lang="ru-RU" dirty="0">
                <a:solidFill>
                  <a:srgbClr val="CC6600"/>
                </a:solidFill>
              </a:rPr>
              <a:t> </a:t>
            </a:r>
            <a:r>
              <a:rPr lang="ru-RU" dirty="0" err="1" smtClean="0">
                <a:solidFill>
                  <a:srgbClr val="CC6600"/>
                </a:solidFill>
              </a:rPr>
              <a:t>магнітне</a:t>
            </a:r>
            <a:r>
              <a:rPr lang="ru-RU" dirty="0" smtClean="0">
                <a:solidFill>
                  <a:srgbClr val="CC6600"/>
                </a:solidFill>
              </a:rPr>
              <a:t> поле </a:t>
            </a:r>
            <a:r>
              <a:rPr lang="ru-RU" dirty="0" err="1">
                <a:solidFill>
                  <a:srgbClr val="CC6600"/>
                </a:solidFill>
              </a:rPr>
              <a:t>має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мінімальну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протяжність</a:t>
            </a:r>
            <a:r>
              <a:rPr lang="ru-RU" dirty="0">
                <a:solidFill>
                  <a:srgbClr val="CC6600"/>
                </a:solidFill>
              </a:rPr>
              <a:t> у </a:t>
            </a:r>
            <a:r>
              <a:rPr lang="ru-RU" dirty="0" err="1">
                <a:solidFill>
                  <a:srgbClr val="CC6600"/>
                </a:solidFill>
              </a:rPr>
              <a:t>просторі</a:t>
            </a:r>
            <a:r>
              <a:rPr lang="ru-RU" dirty="0">
                <a:solidFill>
                  <a:srgbClr val="CC6600"/>
                </a:solidFill>
              </a:rPr>
              <a:t> при </a:t>
            </a:r>
            <a:r>
              <a:rPr lang="ru-RU" dirty="0" err="1">
                <a:solidFill>
                  <a:srgbClr val="CC6600"/>
                </a:solidFill>
              </a:rPr>
              <a:t>необхідній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величині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напруженості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магнітного</a:t>
            </a:r>
            <a:r>
              <a:rPr lang="ru-RU" dirty="0">
                <a:solidFill>
                  <a:srgbClr val="CC6600"/>
                </a:solidFill>
              </a:rPr>
              <a:t> поля Н.</a:t>
            </a:r>
          </a:p>
          <a:p>
            <a:r>
              <a:rPr lang="ru-RU" dirty="0">
                <a:solidFill>
                  <a:srgbClr val="92D050"/>
                </a:solidFill>
              </a:rPr>
              <a:t>У </a:t>
            </a:r>
            <a:r>
              <a:rPr lang="ru-RU" dirty="0" err="1">
                <a:solidFill>
                  <a:srgbClr val="92D050"/>
                </a:solidFill>
              </a:rPr>
              <a:t>магнітному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полі</a:t>
            </a:r>
            <a:r>
              <a:rPr lang="ru-RU" dirty="0">
                <a:solidFill>
                  <a:srgbClr val="92D050"/>
                </a:solidFill>
              </a:rPr>
              <a:t> головки </a:t>
            </a:r>
            <a:r>
              <a:rPr lang="ru-RU" dirty="0" err="1">
                <a:solidFill>
                  <a:srgbClr val="92D050"/>
                </a:solidFill>
              </a:rPr>
              <a:t>рівномірно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рухається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носій</a:t>
            </a:r>
            <a:r>
              <a:rPr lang="ru-RU" dirty="0">
                <a:solidFill>
                  <a:srgbClr val="92D050"/>
                </a:solidFill>
              </a:rPr>
              <a:t> - </a:t>
            </a:r>
            <a:r>
              <a:rPr lang="ru-RU" dirty="0" err="1">
                <a:solidFill>
                  <a:srgbClr val="92D050"/>
                </a:solidFill>
              </a:rPr>
              <a:t>магнітна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dirty="0" err="1">
                <a:solidFill>
                  <a:srgbClr val="92D050"/>
                </a:solidFill>
              </a:rPr>
              <a:t>стрічка</a:t>
            </a:r>
            <a:r>
              <a:rPr lang="ru-RU" dirty="0">
                <a:solidFill>
                  <a:srgbClr val="92D050"/>
                </a:solidFill>
              </a:rPr>
              <a:t>, диск </a:t>
            </a:r>
            <a:r>
              <a:rPr lang="ru-RU" dirty="0" err="1">
                <a:solidFill>
                  <a:srgbClr val="92D050"/>
                </a:solidFill>
              </a:rPr>
              <a:t>або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дріт</a:t>
            </a:r>
            <a:r>
              <a:rPr lang="ru-RU" dirty="0">
                <a:solidFill>
                  <a:srgbClr val="92D050"/>
                </a:solidFill>
              </a:rPr>
              <a:t>. У </a:t>
            </a:r>
            <a:r>
              <a:rPr lang="ru-RU" dirty="0" err="1">
                <a:solidFill>
                  <a:srgbClr val="92D050"/>
                </a:solidFill>
              </a:rPr>
              <a:t>кожен</a:t>
            </a:r>
            <a:r>
              <a:rPr lang="ru-RU" dirty="0">
                <a:solidFill>
                  <a:srgbClr val="92D050"/>
                </a:solidFill>
              </a:rPr>
              <a:t> момент часу на </a:t>
            </a:r>
            <a:r>
              <a:rPr lang="ru-RU" dirty="0" err="1">
                <a:solidFill>
                  <a:srgbClr val="92D050"/>
                </a:solidFill>
              </a:rPr>
              <a:t>ділянку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носія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що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знаходиться</a:t>
            </a:r>
            <a:r>
              <a:rPr lang="ru-RU" dirty="0">
                <a:solidFill>
                  <a:srgbClr val="92D050"/>
                </a:solidFill>
              </a:rPr>
              <a:t> в </a:t>
            </a:r>
            <a:r>
              <a:rPr lang="ru-RU" dirty="0" err="1">
                <a:solidFill>
                  <a:srgbClr val="92D050"/>
                </a:solidFill>
              </a:rPr>
              <a:t>магнітному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полі</a:t>
            </a:r>
            <a:r>
              <a:rPr lang="ru-RU" dirty="0">
                <a:solidFill>
                  <a:srgbClr val="92D050"/>
                </a:solidFill>
              </a:rPr>
              <a:t> головки, </a:t>
            </a:r>
            <a:r>
              <a:rPr lang="ru-RU" dirty="0" err="1">
                <a:solidFill>
                  <a:srgbClr val="92D050"/>
                </a:solidFill>
              </a:rPr>
              <a:t>діє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dirty="0" err="1" smtClean="0">
                <a:solidFill>
                  <a:srgbClr val="92D050"/>
                </a:solidFill>
              </a:rPr>
              <a:t>магнітне</a:t>
            </a:r>
            <a:r>
              <a:rPr lang="ru-RU" dirty="0" smtClean="0">
                <a:solidFill>
                  <a:srgbClr val="92D050"/>
                </a:solidFill>
              </a:rPr>
              <a:t> поле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напруженість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якого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пропорційна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миттєвому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значенню</a:t>
            </a:r>
            <a:r>
              <a:rPr lang="ru-RU" dirty="0">
                <a:solidFill>
                  <a:srgbClr val="92D050"/>
                </a:solidFill>
              </a:rPr>
              <a:t> струму в </a:t>
            </a:r>
            <a:r>
              <a:rPr lang="ru-RU" dirty="0" err="1">
                <a:solidFill>
                  <a:srgbClr val="92D050"/>
                </a:solidFill>
              </a:rPr>
              <a:t>обмотці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голівки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8194" name="Picture 2" descr="Картинки по запросу магнітне п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197978" cy="14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електромагні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89" y="2642697"/>
            <a:ext cx="1944216" cy="14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5355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33CCCC"/>
                </a:solidFill>
              </a:rPr>
              <a:t>Після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виходу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цієї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ділянки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носія</a:t>
            </a:r>
            <a:r>
              <a:rPr lang="ru-RU" dirty="0">
                <a:solidFill>
                  <a:srgbClr val="33CCCC"/>
                </a:solidFill>
              </a:rPr>
              <a:t> з </a:t>
            </a:r>
            <a:r>
              <a:rPr lang="ru-RU" dirty="0" err="1">
                <a:solidFill>
                  <a:srgbClr val="33CCCC"/>
                </a:solidFill>
              </a:rPr>
              <a:t>магнітного</a:t>
            </a:r>
            <a:r>
              <a:rPr lang="ru-RU" dirty="0">
                <a:solidFill>
                  <a:srgbClr val="33CCCC"/>
                </a:solidFill>
              </a:rPr>
              <a:t> поля головки, </a:t>
            </a:r>
            <a:r>
              <a:rPr lang="ru-RU" dirty="0" err="1">
                <a:solidFill>
                  <a:srgbClr val="33CCCC"/>
                </a:solidFill>
              </a:rPr>
              <a:t>ділянку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зберігає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намагніченість</a:t>
            </a:r>
            <a:r>
              <a:rPr lang="ru-RU" dirty="0">
                <a:solidFill>
                  <a:srgbClr val="33CCCC"/>
                </a:solidFill>
              </a:rPr>
              <a:t>, </a:t>
            </a:r>
            <a:r>
              <a:rPr lang="ru-RU" dirty="0" err="1">
                <a:solidFill>
                  <a:srgbClr val="33CCCC"/>
                </a:solidFill>
              </a:rPr>
              <a:t>пропорційну</a:t>
            </a:r>
            <a:r>
              <a:rPr lang="ru-RU" dirty="0">
                <a:solidFill>
                  <a:srgbClr val="33CCCC"/>
                </a:solidFill>
              </a:rPr>
              <a:t> величиною </a:t>
            </a:r>
            <a:r>
              <a:rPr lang="ru-RU" dirty="0" err="1">
                <a:solidFill>
                  <a:srgbClr val="33CCCC"/>
                </a:solidFill>
              </a:rPr>
              <a:t>миттєвого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значення</a:t>
            </a:r>
            <a:r>
              <a:rPr lang="ru-RU" dirty="0">
                <a:solidFill>
                  <a:srgbClr val="33CCCC"/>
                </a:solidFill>
              </a:rPr>
              <a:t> струму. Так </a:t>
            </a:r>
            <a:r>
              <a:rPr lang="ru-RU" dirty="0" err="1">
                <a:solidFill>
                  <a:srgbClr val="33CCCC"/>
                </a:solidFill>
              </a:rPr>
              <a:t>утворюється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магнітна</a:t>
            </a:r>
            <a:r>
              <a:rPr lang="ru-RU" dirty="0">
                <a:solidFill>
                  <a:srgbClr val="33CCCC"/>
                </a:solidFill>
              </a:rPr>
              <a:t> сигналограмма.</a:t>
            </a:r>
          </a:p>
          <a:p>
            <a:r>
              <a:rPr lang="ru-RU" dirty="0">
                <a:solidFill>
                  <a:srgbClr val="33CCCC"/>
                </a:solidFill>
              </a:rPr>
              <a:t>При </a:t>
            </a:r>
            <a:r>
              <a:rPr lang="ru-RU" dirty="0" err="1">
                <a:solidFill>
                  <a:srgbClr val="33CCCC"/>
                </a:solidFill>
              </a:rPr>
              <a:t>відтворенні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магнітна</a:t>
            </a:r>
            <a:r>
              <a:rPr lang="ru-RU" dirty="0">
                <a:solidFill>
                  <a:srgbClr val="33CCCC"/>
                </a:solidFill>
              </a:rPr>
              <a:t> сигналограмма </a:t>
            </a:r>
            <a:r>
              <a:rPr lang="ru-RU" dirty="0" err="1">
                <a:solidFill>
                  <a:srgbClr val="33CCCC"/>
                </a:solidFill>
              </a:rPr>
              <a:t>рівномірно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простягається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повз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електромагніту</a:t>
            </a:r>
            <a:r>
              <a:rPr lang="ru-RU" dirty="0">
                <a:solidFill>
                  <a:srgbClr val="33CCCC"/>
                </a:solidFill>
              </a:rPr>
              <a:t>, </a:t>
            </a:r>
            <a:r>
              <a:rPr lang="ru-RU" dirty="0" err="1">
                <a:solidFill>
                  <a:srgbClr val="33CCCC"/>
                </a:solidFill>
              </a:rPr>
              <a:t>який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називають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відтворюючої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голівкою.Кожна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ділянка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намагніченого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носія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створює</a:t>
            </a:r>
            <a:r>
              <a:rPr lang="ru-RU" dirty="0">
                <a:solidFill>
                  <a:srgbClr val="33CCCC"/>
                </a:solidFill>
              </a:rPr>
              <a:t> в </a:t>
            </a:r>
            <a:r>
              <a:rPr lang="ru-RU" dirty="0" err="1">
                <a:solidFill>
                  <a:srgbClr val="33CCCC"/>
                </a:solidFill>
              </a:rPr>
              <a:t>осерді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відтворюючої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голівки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магнітний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потік</a:t>
            </a:r>
            <a:r>
              <a:rPr lang="ru-RU" dirty="0">
                <a:solidFill>
                  <a:srgbClr val="33CCCC"/>
                </a:solidFill>
              </a:rPr>
              <a:t>.</a:t>
            </a:r>
          </a:p>
          <a:p>
            <a:r>
              <a:rPr lang="ru-RU" dirty="0">
                <a:solidFill>
                  <a:srgbClr val="33CCCC"/>
                </a:solidFill>
              </a:rPr>
              <a:t>При </a:t>
            </a:r>
            <a:r>
              <a:rPr lang="ru-RU" dirty="0" err="1">
                <a:solidFill>
                  <a:srgbClr val="33CCCC"/>
                </a:solidFill>
              </a:rPr>
              <a:t>русі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носія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магнітний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потік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змінюється</a:t>
            </a:r>
            <a:r>
              <a:rPr lang="ru-RU" dirty="0">
                <a:solidFill>
                  <a:srgbClr val="33CCCC"/>
                </a:solidFill>
              </a:rPr>
              <a:t> і </a:t>
            </a:r>
            <a:r>
              <a:rPr lang="ru-RU" dirty="0" err="1">
                <a:solidFill>
                  <a:srgbClr val="33CCCC"/>
                </a:solidFill>
              </a:rPr>
              <a:t>його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зміни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створюють</a:t>
            </a:r>
            <a:r>
              <a:rPr lang="ru-RU" dirty="0">
                <a:solidFill>
                  <a:srgbClr val="33CCCC"/>
                </a:solidFill>
              </a:rPr>
              <a:t> в </a:t>
            </a:r>
            <a:r>
              <a:rPr lang="ru-RU" dirty="0" err="1">
                <a:solidFill>
                  <a:srgbClr val="33CCCC"/>
                </a:solidFill>
              </a:rPr>
              <a:t>обмотці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е.р.с</a:t>
            </a:r>
            <a:r>
              <a:rPr lang="ru-RU" dirty="0">
                <a:solidFill>
                  <a:srgbClr val="33CCCC"/>
                </a:solidFill>
              </a:rPr>
              <a:t>., яка </a:t>
            </a:r>
            <a:r>
              <a:rPr lang="ru-RU" dirty="0" err="1">
                <a:solidFill>
                  <a:srgbClr val="33CCCC"/>
                </a:solidFill>
              </a:rPr>
              <a:t>відтворює</a:t>
            </a:r>
            <a:r>
              <a:rPr lang="ru-RU" dirty="0">
                <a:solidFill>
                  <a:srgbClr val="33CCCC"/>
                </a:solidFill>
              </a:rPr>
              <a:t> закон </a:t>
            </a:r>
            <a:r>
              <a:rPr lang="ru-RU" dirty="0" err="1">
                <a:solidFill>
                  <a:srgbClr val="33CCCC"/>
                </a:solidFill>
              </a:rPr>
              <a:t>зміни</a:t>
            </a:r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dirty="0" err="1">
                <a:solidFill>
                  <a:srgbClr val="33CCCC"/>
                </a:solidFill>
              </a:rPr>
              <a:t>записаного</a:t>
            </a:r>
            <a:r>
              <a:rPr lang="ru-RU" dirty="0">
                <a:solidFill>
                  <a:srgbClr val="33CCCC"/>
                </a:solidFill>
              </a:rPr>
              <a:t> на </a:t>
            </a:r>
            <a:r>
              <a:rPr lang="ru-RU" dirty="0" err="1">
                <a:solidFill>
                  <a:srgbClr val="33CCCC"/>
                </a:solidFill>
              </a:rPr>
              <a:t>носій</a:t>
            </a:r>
            <a:r>
              <a:rPr lang="ru-RU" dirty="0">
                <a:solidFill>
                  <a:srgbClr val="33CCCC"/>
                </a:solidFill>
              </a:rPr>
              <a:t> сигналу.</a:t>
            </a:r>
          </a:p>
        </p:txBody>
      </p:sp>
      <p:pic>
        <p:nvPicPr>
          <p:cNvPr id="9218" name="Picture 2" descr="Картинки по запросу магні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11017"/>
            <a:ext cx="3122712" cy="20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магнітний поті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магнітний поті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89" y="4437112"/>
            <a:ext cx="3499368" cy="170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136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Магнітний запис інформації</vt:lpstr>
      <vt:lpstr>Введення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увагу.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Магнітний запис інформації</dc:title>
  <dc:creator>Пользователь</dc:creator>
  <cp:lastModifiedBy>Пользователь</cp:lastModifiedBy>
  <cp:revision>7</cp:revision>
  <cp:lastPrinted>2017-10-02T16:58:45Z</cp:lastPrinted>
  <dcterms:created xsi:type="dcterms:W3CDTF">2017-10-02T16:06:04Z</dcterms:created>
  <dcterms:modified xsi:type="dcterms:W3CDTF">2017-10-02T18:58:17Z</dcterms:modified>
</cp:coreProperties>
</file>